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00" r:id="rId2"/>
    <p:sldId id="428" r:id="rId3"/>
    <p:sldId id="479" r:id="rId4"/>
    <p:sldId id="481" r:id="rId5"/>
    <p:sldId id="480" r:id="rId6"/>
    <p:sldId id="469" r:id="rId7"/>
    <p:sldId id="467" r:id="rId8"/>
    <p:sldId id="473" r:id="rId9"/>
    <p:sldId id="483" r:id="rId10"/>
    <p:sldId id="485" r:id="rId11"/>
    <p:sldId id="482" r:id="rId12"/>
    <p:sldId id="470" r:id="rId13"/>
    <p:sldId id="451" r:id="rId14"/>
    <p:sldId id="452" r:id="rId15"/>
    <p:sldId id="458" r:id="rId16"/>
    <p:sldId id="464" r:id="rId17"/>
    <p:sldId id="461" r:id="rId18"/>
    <p:sldId id="462" r:id="rId19"/>
    <p:sldId id="463" r:id="rId20"/>
    <p:sldId id="433" r:id="rId21"/>
    <p:sldId id="471" r:id="rId22"/>
    <p:sldId id="430" r:id="rId23"/>
    <p:sldId id="474" r:id="rId24"/>
    <p:sldId id="456" r:id="rId25"/>
    <p:sldId id="457" r:id="rId26"/>
    <p:sldId id="475" r:id="rId27"/>
    <p:sldId id="465" r:id="rId28"/>
    <p:sldId id="450" r:id="rId29"/>
    <p:sldId id="449" r:id="rId30"/>
    <p:sldId id="431" r:id="rId31"/>
    <p:sldId id="434" r:id="rId32"/>
    <p:sldId id="447" r:id="rId33"/>
    <p:sldId id="435" r:id="rId34"/>
    <p:sldId id="478" r:id="rId35"/>
    <p:sldId id="453" r:id="rId36"/>
    <p:sldId id="446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52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4/21/2017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</a:t>
            </a:r>
            <a:r>
              <a:rPr lang="en-US" dirty="0" smtClean="0"/>
              <a:t>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Tech talk: Juju &amp; charms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4/20/2017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 bootstrap process</a:t>
            </a:r>
            <a:endParaRPr lang="en-US" dirty="0"/>
          </a:p>
        </p:txBody>
      </p:sp>
      <p:pic>
        <p:nvPicPr>
          <p:cNvPr id="15" name="Picture 14" descr="juju bootstrap proce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726" y="228783"/>
            <a:ext cx="10644884" cy="66292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68416" y="210994"/>
            <a:ext cx="2920409" cy="52322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Green: provider hook</a:t>
            </a:r>
          </a:p>
        </p:txBody>
      </p:sp>
      <p:sp>
        <p:nvSpPr>
          <p:cNvPr id="16" name="Down Arrow 15"/>
          <p:cNvSpPr/>
          <p:nvPr/>
        </p:nvSpPr>
        <p:spPr>
          <a:xfrm rot="5400000">
            <a:off x="3958673" y="3565462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5400000">
            <a:off x="3958672" y="6047968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87022" y="2398767"/>
            <a:ext cx="169075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Tool =</a:t>
            </a:r>
            <a:r>
              <a:rPr lang="en-US" sz="16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 agent</a:t>
            </a:r>
          </a:p>
        </p:txBody>
      </p:sp>
      <p:sp>
        <p:nvSpPr>
          <p:cNvPr id="19" name="Down Arrow 18"/>
          <p:cNvSpPr/>
          <p:nvPr/>
        </p:nvSpPr>
        <p:spPr>
          <a:xfrm rot="5400000">
            <a:off x="3958671" y="2788709"/>
            <a:ext cx="372140" cy="3863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37902" y="3658450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7899" y="6135398"/>
            <a:ext cx="64876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bootstrap </a:t>
            </a:r>
            <a:r>
              <a:rPr lang="en-US" dirty="0" err="1" smtClean="0"/>
              <a:t>finalizer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juju common BootstrapInstance finalizer fu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0867" y="880592"/>
            <a:ext cx="4225626" cy="584971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62307" y="3023574"/>
            <a:ext cx="3505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1. Dir: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var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/lib/juju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2. Machine identity: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none.txt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3. Provision done: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SSH polling</a:t>
            </a:r>
          </a:p>
          <a:p>
            <a:pPr marL="457200" indent="-457200"/>
            <a:r>
              <a:rPr lang="en-US" sz="2000" dirty="0" smtClean="0">
                <a:latin typeface="Calibri" pitchFamily="34" charset="0"/>
                <a:cs typeface="Arial" pitchFamily="34" charset="0"/>
              </a:rPr>
              <a:t>4. Agent &amp;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pkg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install: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cloud-init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jujud</a:t>
            </a:r>
            <a:r>
              <a:rPr lang="en-US" dirty="0" smtClean="0"/>
              <a:t> the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207669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distributed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on each deployment target machine.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is installed as part of node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provisioning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communicates to management node via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same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RPC interface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for both workload agent and CLI tools.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Agent has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unique ID and 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548576" cy="554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8935" y="4865843"/>
            <a:ext cx="3463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Base unit is a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service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Service can have more than 1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unit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to achieve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HA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Deployment can be on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BM, VM, and LXD container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Relation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parity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185332" y="5309850"/>
            <a:ext cx="1168910" cy="261610"/>
            <a:chOff x="2281029" y="5309850"/>
            <a:chExt cx="1168910" cy="26161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45488" y="5571460"/>
              <a:ext cx="79744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1029" y="5309850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reused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3742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connected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connection method is determined by the application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5" y="5343160"/>
            <a:ext cx="35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states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interface parity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610613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</a:t>
              </a:r>
              <a:r>
                <a:rPr lang="en-US" sz="1200" smtClean="0">
                  <a:latin typeface="Arial" pitchFamily="34" charset="0"/>
                  <a:cs typeface="Arial" pitchFamily="34" charset="0"/>
                </a:rPr>
                <a:t>relation </a:t>
              </a:r>
              <a:r>
                <a:rPr lang="en-US" sz="1200" smtClean="0">
                  <a:latin typeface="Arial" pitchFamily="34" charset="0"/>
                  <a:cs typeface="Arial" pitchFamily="34" charset="0"/>
                </a:rPr>
                <a:t>name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323409" y="2374040"/>
            <a:ext cx="9108442" cy="3522985"/>
            <a:chOff x="1323409" y="2374040"/>
            <a:chExt cx="9108442" cy="3522985"/>
          </a:xfrm>
        </p:grpSpPr>
        <p:sp>
          <p:nvSpPr>
            <p:cNvPr id="32" name="Rectangle 31"/>
            <p:cNvSpPr/>
            <p:nvPr/>
          </p:nvSpPr>
          <p:spPr>
            <a:xfrm>
              <a:off x="1323409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install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912865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config</a:t>
              </a:r>
              <a:r>
                <a:rPr lang="en-US" sz="1800" dirty="0" smtClean="0"/>
                <a:t>-changed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7954" y="3897183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start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12865" y="237404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upgrade-charm</a:t>
              </a:r>
            </a:p>
          </p:txBody>
        </p:sp>
        <p:cxnSp>
          <p:nvCxnSpPr>
            <p:cNvPr id="37" name="Shape 36"/>
            <p:cNvCxnSpPr>
              <a:stCxn id="34" idx="0"/>
              <a:endCxn id="35" idx="3"/>
            </p:cNvCxnSpPr>
            <p:nvPr/>
          </p:nvCxnSpPr>
          <p:spPr>
            <a:xfrm rot="16200000" flipV="1">
              <a:off x="7313100" y="2263358"/>
              <a:ext cx="1191531" cy="207611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2"/>
              <a:endCxn id="33" idx="0"/>
            </p:cNvCxnSpPr>
            <p:nvPr/>
          </p:nvCxnSpPr>
          <p:spPr>
            <a:xfrm>
              <a:off x="5891835" y="3037263"/>
              <a:ext cx="0" cy="8599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3"/>
              <a:endCxn id="35" idx="1"/>
            </p:cNvCxnSpPr>
            <p:nvPr/>
          </p:nvCxnSpPr>
          <p:spPr>
            <a:xfrm>
              <a:off x="3281349" y="2705652"/>
              <a:ext cx="16315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3"/>
              <a:endCxn id="34" idx="1"/>
            </p:cNvCxnSpPr>
            <p:nvPr/>
          </p:nvCxnSpPr>
          <p:spPr>
            <a:xfrm>
              <a:off x="6870805" y="4228795"/>
              <a:ext cx="1097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967955" y="5233802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stop</a:t>
              </a:r>
            </a:p>
          </p:txBody>
        </p:sp>
        <p:cxnSp>
          <p:nvCxnSpPr>
            <p:cNvPr id="46" name="Straight Arrow Connector 45"/>
            <p:cNvCxnSpPr>
              <a:stCxn id="34" idx="2"/>
              <a:endCxn id="44" idx="0"/>
            </p:cNvCxnSpPr>
            <p:nvPr/>
          </p:nvCxnSpPr>
          <p:spPr>
            <a:xfrm>
              <a:off x="8946924" y="4560406"/>
              <a:ext cx="1" cy="6733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/>
            <p:cNvSpPr/>
            <p:nvPr/>
          </p:nvSpPr>
          <p:spPr>
            <a:xfrm>
              <a:off x="9419937" y="4228794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15634" y="4560406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Main loop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862016" y="2669606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upgrade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05027" y="4753517"/>
              <a:ext cx="841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stop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2865" y="4615017"/>
              <a:ext cx="1962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>
                  <a:latin typeface="Arial" pitchFamily="34" charset="0"/>
                  <a:cs typeface="Arial" pitchFamily="34" charset="0"/>
                </a:rPr>
                <a:t>Hookenv.config</a:t>
              </a:r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() changed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23409" y="4892016"/>
            <a:ext cx="2463897" cy="1189282"/>
            <a:chOff x="1323409" y="5417541"/>
            <a:chExt cx="2463897" cy="1189282"/>
          </a:xfrm>
        </p:grpSpPr>
        <p:sp>
          <p:nvSpPr>
            <p:cNvPr id="60" name="Rectangle 59"/>
            <p:cNvSpPr/>
            <p:nvPr/>
          </p:nvSpPr>
          <p:spPr>
            <a:xfrm>
              <a:off x="1323409" y="5417541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update-status</a:t>
              </a:r>
            </a:p>
          </p:txBody>
        </p:sp>
        <p:sp>
          <p:nvSpPr>
            <p:cNvPr id="62" name="Arc 61"/>
            <p:cNvSpPr/>
            <p:nvPr/>
          </p:nvSpPr>
          <p:spPr>
            <a:xfrm>
              <a:off x="2775392" y="5943600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71089" y="6275212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@hook(“…”)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4549" y="3633712"/>
            <a:ext cx="153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machine-0 </a:t>
            </a:r>
          </a:p>
        </p:txBody>
      </p:sp>
      <p:cxnSp>
        <p:nvCxnSpPr>
          <p:cNvPr id="29" name="Shape 28"/>
          <p:cNvCxnSpPr>
            <a:stCxn id="27" idx="0"/>
            <a:endCxn id="32" idx="1"/>
          </p:cNvCxnSpPr>
          <p:nvPr/>
        </p:nvCxnSpPr>
        <p:spPr>
          <a:xfrm rot="5400000" flipH="1" flipV="1">
            <a:off x="702721" y="3013024"/>
            <a:ext cx="928060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7" idx="2"/>
            <a:endCxn id="60" idx="1"/>
          </p:cNvCxnSpPr>
          <p:nvPr/>
        </p:nvCxnSpPr>
        <p:spPr>
          <a:xfrm rot="16200000" flipH="1">
            <a:off x="602626" y="4502844"/>
            <a:ext cx="1128251" cy="3133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23" y="1148316"/>
            <a:ext cx="5454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@when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, @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when_all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….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among layers, but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across charms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not across unit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Fire at state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F-&gt;T transition only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=&gt; reset in handler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are queued</a:t>
            </a: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are states 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executable files (scripts) must support 2 flags: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states(?)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7" name="Group 34"/>
          <p:cNvGrpSpPr/>
          <p:nvPr/>
        </p:nvGrpSpPr>
        <p:grpSpPr>
          <a:xfrm>
            <a:off x="6965519" y="1434276"/>
            <a:ext cx="4049714" cy="4069958"/>
            <a:chOff x="1573619" y="1379529"/>
            <a:chExt cx="4049714" cy="4069958"/>
          </a:xfrm>
        </p:grpSpPr>
        <p:sp>
          <p:nvSpPr>
            <p:cNvPr id="31" name="Rectangle 3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5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42" name="Elbow Connector 41"/>
            <p:cNvCxnSpPr>
              <a:stCxn id="33" idx="1"/>
              <a:endCxn id="3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641148" y="559992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Demo: chained states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60175" y="1360967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Workload Solution Project intro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Juju intro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intro 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states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deploy</a:t>
            </a:r>
          </a:p>
          <a:p>
            <a:pPr marL="1123843" lvl="1" indent="-514350"/>
            <a:r>
              <a:rPr lang="en-US" sz="3200" dirty="0" smtClean="0">
                <a:solidFill>
                  <a:schemeClr val="accent2"/>
                </a:solidFill>
                <a:latin typeface="Calibri" pitchFamily="34" charset="0"/>
              </a:rPr>
              <a:t>- demo: </a:t>
            </a:r>
            <a:r>
              <a:rPr lang="en-US" sz="3200" dirty="0" err="1" smtClean="0">
                <a:solidFill>
                  <a:schemeClr val="accent2"/>
                </a:solidFill>
                <a:latin typeface="Calibri" pitchFamily="34" charset="0"/>
              </a:rPr>
              <a:t>Openstack</a:t>
            </a:r>
            <a:endParaRPr lang="en-US" sz="32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 smtClean="0">
                <a:latin typeface="Calibri" pitchFamily="34" charset="0"/>
              </a:rPr>
              <a:t>Charm development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91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171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5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13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275" y="3764826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DHCP, image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260366" y="3181687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98519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--constraints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default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6200000">
            <a:off x="2183037" y="292218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2183037" y="4111256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6200000">
            <a:off x="2183037" y="5270205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Workload Solution Project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(70s)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7287216" y="67271"/>
            <a:ext cx="490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Deploy an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onto LXD containers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=&gt; 16 applications in 4 containers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0" name="Picture 9" descr="deploy openstack juju gui 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836348"/>
            <a:ext cx="11073384" cy="59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clone http://github.com/juju-solutions/layer-vanilla.git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$JUJU_REPOSITORY/trusty/[app name] --series [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] –to [machine-id]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630280"/>
            <a:ext cx="48268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options, shows in GUI.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options: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myoption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type: string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default: "x1"</a:t>
            </a:r>
          </a:p>
          <a:p>
            <a:pPr marL="1066693" lvl="1" indent="-457200"/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     description: “……"</a:t>
            </a: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charm name, compatible OS series, and relation parity. 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(inheritance):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include[“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layer:basic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”, “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layer:yours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”].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Layers are packaged inside charm dist.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Configs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are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inherited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separate folder(INTERFACE_PATH) defining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requires.py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&amp;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provides.py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code</a:t>
            </a: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 tree ($ charm build)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pk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099" y="795528"/>
            <a:ext cx="2768600" cy="584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161" y="1452266"/>
            <a:ext cx="410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layer-basic and others (children charms)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0161" y="990601"/>
            <a:ext cx="16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deps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598" y="2435663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If not defined, it’s a copy of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hook.template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so they are always there.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5598" y="1973998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/hooks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561" y="3873059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.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to install python 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virtualenv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</a:t>
            </a:r>
          </a:p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Hardcoded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python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3 and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apt-get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561" y="3411394"/>
            <a:ext cx="163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/lib/charms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561" y="5553760"/>
            <a:ext cx="410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charm-helpers</a:t>
            </a:r>
          </a:p>
          <a:p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Charm.reactive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2561" y="509209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/wheelhouse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>
            <a:off x="5582093" y="1190848"/>
            <a:ext cx="2643006" cy="4040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582093" y="1973997"/>
            <a:ext cx="2643006" cy="216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741581" y="3625702"/>
            <a:ext cx="2483518" cy="7549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5741581" y="5263117"/>
            <a:ext cx="2483519" cy="93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 pkg.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http://stackoverflow.com/questions/23589971/yum-not-working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http://yum.baseurl.org/wiki/Faq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578952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0267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Hardware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ThinkAgile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Platform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Openstack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User application</a:t>
              </a:r>
            </a:p>
            <a:p>
              <a:pPr algn="ctr"/>
              <a:r>
                <a:rPr lang="en-US" sz="1800" dirty="0" err="1" smtClean="0">
                  <a:latin typeface="Calibri" pitchFamily="34" charset="0"/>
                </a:rPr>
                <a:t>Ie</a:t>
              </a:r>
              <a:r>
                <a:rPr lang="en-US" sz="1800" dirty="0" smtClean="0">
                  <a:latin typeface="Calibri" pitchFamily="34" charset="0"/>
                </a:rPr>
                <a:t>. </a:t>
              </a:r>
              <a:r>
                <a:rPr lang="en-US" sz="1800" dirty="0" err="1" smtClean="0">
                  <a:latin typeface="Calibri" pitchFamily="34" charset="0"/>
                </a:rPr>
                <a:t>Hadoop</a:t>
              </a:r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61182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Calibri" pitchFamily="34" charset="0"/>
                </a:rPr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latin typeface="Calibri" pitchFamily="34" charset="0"/>
                </a:rPr>
                <a:t>Baremetal</a:t>
              </a:r>
              <a:endParaRPr lang="en-US" sz="1800" dirty="0" smtClean="0">
                <a:latin typeface="Calibri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45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1898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Juju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652628" y="5901069"/>
            <a:ext cx="9410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Charm is a workload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description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, and Juju and Juju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agent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are the 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runtime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4371063" y="2434862"/>
            <a:ext cx="2371059" cy="1541722"/>
            <a:chOff x="4371063" y="2434862"/>
            <a:chExt cx="2371059" cy="1541722"/>
          </a:xfrm>
        </p:grpSpPr>
        <p:grpSp>
          <p:nvGrpSpPr>
            <p:cNvPr id="81" name="Group 80"/>
            <p:cNvGrpSpPr/>
            <p:nvPr/>
          </p:nvGrpSpPr>
          <p:grpSpPr>
            <a:xfrm>
              <a:off x="4371063" y="2434862"/>
              <a:ext cx="2371059" cy="1541722"/>
              <a:chOff x="4371063" y="2434862"/>
              <a:chExt cx="2371059" cy="154172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371063" y="2434862"/>
                <a:ext cx="2371059" cy="154172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31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" name="Group 45"/>
              <p:cNvGrpSpPr/>
              <p:nvPr/>
            </p:nvGrpSpPr>
            <p:grpSpPr>
              <a:xfrm>
                <a:off x="4476462" y="3048379"/>
                <a:ext cx="2123973" cy="793151"/>
                <a:chOff x="4763553" y="3296093"/>
                <a:chExt cx="2123973" cy="79315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63553" y="3296093"/>
                  <a:ext cx="2123973" cy="79315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124896" y="3296093"/>
                  <a:ext cx="1318438" cy="28278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provider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85659" y="3670851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Juju agent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5513383" y="2512283"/>
                <a:ext cx="1172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Manager node</a:t>
                </a:r>
              </a:p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machine-0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471248" y="2461144"/>
              <a:ext cx="659219" cy="512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MongoDB</a:t>
              </a:r>
              <a:endParaRPr lang="en-US" sz="1200" dirty="0" smtClean="0"/>
            </a:p>
          </p:txBody>
        </p:sp>
        <p:cxnSp>
          <p:nvCxnSpPr>
            <p:cNvPr id="85" name="Shape 84"/>
            <p:cNvCxnSpPr>
              <a:stCxn id="83" idx="3"/>
              <a:endCxn id="40" idx="0"/>
            </p:cNvCxnSpPr>
            <p:nvPr/>
          </p:nvCxnSpPr>
          <p:spPr>
            <a:xfrm>
              <a:off x="5130467" y="2717546"/>
              <a:ext cx="366557" cy="330833"/>
            </a:xfrm>
            <a:prstGeom prst="bentConnector2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9027048" y="1573619"/>
            <a:ext cx="2283494" cy="4179527"/>
            <a:chOff x="9027048" y="1573619"/>
            <a:chExt cx="2283494" cy="4179527"/>
          </a:xfrm>
        </p:grpSpPr>
        <p:sp>
          <p:nvSpPr>
            <p:cNvPr id="55" name="TextBox 54"/>
            <p:cNvSpPr txBox="1"/>
            <p:nvPr/>
          </p:nvSpPr>
          <p:spPr>
            <a:xfrm>
              <a:off x="9072942" y="1967494"/>
              <a:ext cx="2237600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Azure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Cloudsigma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Amazon EC2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GCE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Joyent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Openstack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Rackspace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 smtClean="0">
                  <a:latin typeface="Calibri" pitchFamily="34" charset="0"/>
                </a:rPr>
                <a:t>Vsphere</a:t>
              </a:r>
              <a:endParaRPr lang="en-US" sz="2000" dirty="0" smtClean="0">
                <a:latin typeface="Calibri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Canonical MAAS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LXD containers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smtClean="0">
                  <a:latin typeface="Calibri" pitchFamily="34" charset="0"/>
                </a:rPr>
                <a:t>Manual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27048" y="1573619"/>
              <a:ext cx="1436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Calibri" pitchFamily="34" charset="0"/>
                  <a:cs typeface="Arial" pitchFamily="34" charset="0"/>
                </a:rPr>
                <a:t>Providers: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392315" y="2184146"/>
            <a:ext cx="6337004" cy="409353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6" name="Group 16"/>
          <p:cNvGrpSpPr/>
          <p:nvPr/>
        </p:nvGrpSpPr>
        <p:grpSpPr>
          <a:xfrm>
            <a:off x="2806988" y="4735787"/>
            <a:ext cx="1584250" cy="1073888"/>
            <a:chOff x="5337545" y="3753294"/>
            <a:chExt cx="1584250" cy="1073888"/>
          </a:xfrm>
        </p:grpSpPr>
        <p:sp>
          <p:nvSpPr>
            <p:cNvPr id="15" name="Rectangle 1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4731480" y="4735787"/>
            <a:ext cx="1584250" cy="1073888"/>
            <a:chOff x="5337545" y="3753294"/>
            <a:chExt cx="1584250" cy="1073888"/>
          </a:xfrm>
        </p:grpSpPr>
        <p:sp>
          <p:nvSpPr>
            <p:cNvPr id="21" name="Rectangle 20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6655972" y="4735787"/>
            <a:ext cx="1584250" cy="1073888"/>
            <a:chOff x="5337545" y="3753294"/>
            <a:chExt cx="1584250" cy="1073888"/>
          </a:xfrm>
        </p:grpSpPr>
        <p:sp>
          <p:nvSpPr>
            <p:cNvPr id="25" name="Rectangle 24"/>
            <p:cNvSpPr/>
            <p:nvPr/>
          </p:nvSpPr>
          <p:spPr>
            <a:xfrm>
              <a:off x="5337545" y="3753294"/>
              <a:ext cx="1584250" cy="107388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3870" y="4124599"/>
              <a:ext cx="1318438" cy="5545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Juju agent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81163" y="376253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Machine</a:t>
              </a:r>
            </a:p>
          </p:txBody>
        </p:sp>
      </p:grpSp>
      <p:cxnSp>
        <p:nvCxnSpPr>
          <p:cNvPr id="30" name="Straight Arrow Connector 29"/>
          <p:cNvCxnSpPr>
            <a:stCxn id="10" idx="2"/>
          </p:cNvCxnSpPr>
          <p:nvPr/>
        </p:nvCxnSpPr>
        <p:spPr>
          <a:xfrm>
            <a:off x="5538449" y="3841530"/>
            <a:ext cx="0" cy="8942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10" idx="1"/>
            <a:endCxn id="15" idx="0"/>
          </p:cNvCxnSpPr>
          <p:nvPr/>
        </p:nvCxnSpPr>
        <p:spPr>
          <a:xfrm rot="10800000" flipV="1">
            <a:off x="3599114" y="3444955"/>
            <a:ext cx="877349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" idx="3"/>
            <a:endCxn id="25" idx="0"/>
          </p:cNvCxnSpPr>
          <p:nvPr/>
        </p:nvCxnSpPr>
        <p:spPr>
          <a:xfrm>
            <a:off x="6600435" y="3444955"/>
            <a:ext cx="847662" cy="1290832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77666" y="218414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Juju environment</a:t>
            </a:r>
          </a:p>
        </p:txBody>
      </p:sp>
      <p:cxnSp>
        <p:nvCxnSpPr>
          <p:cNvPr id="53" name="Shape 52"/>
          <p:cNvCxnSpPr>
            <a:stCxn id="51" idx="3"/>
            <a:endCxn id="48" idx="0"/>
          </p:cNvCxnSpPr>
          <p:nvPr/>
        </p:nvCxnSpPr>
        <p:spPr>
          <a:xfrm>
            <a:off x="1982753" y="1674869"/>
            <a:ext cx="3573840" cy="7599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79828" y="126556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add-machine 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deploy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mysql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4315" y="1233382"/>
            <a:ext cx="1318438" cy="882973"/>
            <a:chOff x="839950" y="1084520"/>
            <a:chExt cx="1318438" cy="882973"/>
          </a:xfrm>
        </p:grpSpPr>
        <p:sp>
          <p:nvSpPr>
            <p:cNvPr id="51" name="Rectangle 50"/>
            <p:cNvSpPr/>
            <p:nvPr/>
          </p:nvSpPr>
          <p:spPr>
            <a:xfrm>
              <a:off x="839950" y="1084520"/>
              <a:ext cx="1318438" cy="882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9608" y="1684705"/>
              <a:ext cx="925254" cy="2827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provider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9609" y="1116702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Juju binary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17381" y="2741619"/>
            <a:ext cx="1318438" cy="8963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Cloud provider interface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eg</a:t>
            </a:r>
            <a:r>
              <a:rPr lang="en-US" sz="1200" dirty="0" smtClean="0"/>
              <a:t>. NOVA API </a:t>
            </a:r>
          </a:p>
        </p:txBody>
      </p:sp>
      <p:cxnSp>
        <p:nvCxnSpPr>
          <p:cNvPr id="68" name="Straight Arrow Connector 67"/>
          <p:cNvCxnSpPr>
            <a:stCxn id="36" idx="2"/>
            <a:endCxn id="52" idx="0"/>
          </p:cNvCxnSpPr>
          <p:nvPr/>
        </p:nvCxnSpPr>
        <p:spPr>
          <a:xfrm>
            <a:off x="1376600" y="2116355"/>
            <a:ext cx="0" cy="625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52" idx="2"/>
            <a:endCxn id="11" idx="1"/>
          </p:cNvCxnSpPr>
          <p:nvPr/>
        </p:nvCxnSpPr>
        <p:spPr>
          <a:xfrm rot="16200000" flipH="1">
            <a:off x="1587963" y="3426562"/>
            <a:ext cx="592988" cy="1015715"/>
          </a:xfrm>
          <a:prstGeom prst="bentConnector2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35819" y="2973948"/>
            <a:ext cx="2801986" cy="276999"/>
            <a:chOff x="2035819" y="2973948"/>
            <a:chExt cx="2801986" cy="276999"/>
          </a:xfrm>
        </p:grpSpPr>
        <p:cxnSp>
          <p:nvCxnSpPr>
            <p:cNvPr id="62" name="Straight Arrow Connector 61"/>
            <p:cNvCxnSpPr>
              <a:stCxn id="40" idx="1"/>
              <a:endCxn id="52" idx="3"/>
            </p:cNvCxnSpPr>
            <p:nvPr/>
          </p:nvCxnSpPr>
          <p:spPr>
            <a:xfrm flipH="1">
              <a:off x="2035819" y="3189773"/>
              <a:ext cx="2801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92315" y="2973948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API calls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29115" y="2234615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juju bootstrap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$ give me a machine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65868" y="4194551"/>
            <a:ext cx="114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Cloud’s native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</a:t>
            </a: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54" grpId="0"/>
      <p:bldP spid="52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62410" y="435935"/>
            <a:ext cx="0" cy="599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EnvironProvi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2623" y="88346"/>
            <a:ext cx="10600661" cy="6769654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16200000">
            <a:off x="-4988053" y="465281"/>
            <a:ext cx="11073384" cy="521208"/>
          </a:xfrm>
        </p:spPr>
        <p:txBody>
          <a:bodyPr/>
          <a:lstStyle/>
          <a:p>
            <a:r>
              <a:rPr lang="en-US" dirty="0" smtClean="0"/>
              <a:t>Juju provider interface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0851" y="5411532"/>
            <a:ext cx="42849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Give  me a machine: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StartInstance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- Decommission: </a:t>
            </a:r>
            <a:r>
              <a:rPr lang="en-US" sz="20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StopInstances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419579" y="1041991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97567" y="210994"/>
            <a:ext cx="160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Arial" pitchFamily="34" charset="0"/>
              </a:rPr>
              <a:t>Provider 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59162" y="210994"/>
            <a:ext cx="2920409" cy="95410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Arial" pitchFamily="34" charset="0"/>
              </a:rPr>
              <a:t>Legend: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Red: interface</a:t>
            </a: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Green: static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struct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1400" dirty="0" smtClean="0">
                <a:latin typeface="Calibri" pitchFamily="34" charset="0"/>
                <a:cs typeface="Arial" pitchFamily="34" charset="0"/>
              </a:rPr>
              <a:t> (): </a:t>
            </a:r>
            <a:r>
              <a:rPr lang="en-US" sz="14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sz="1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6138348" y="3475074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7419579" y="3560137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219749" y="3366979"/>
            <a:ext cx="372140" cy="386315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8391</TotalTime>
  <Words>1996</Words>
  <Application>Microsoft Office PowerPoint</Application>
  <PresentationFormat>Custom</PresentationFormat>
  <Paragraphs>498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</vt:lpstr>
      <vt:lpstr>Workload Solution Tech talk: Juju &amp; charms</vt:lpstr>
      <vt:lpstr>Agenda</vt:lpstr>
      <vt:lpstr>Workload Solution Project</vt:lpstr>
      <vt:lpstr>Function Architecture – Level 1</vt:lpstr>
      <vt:lpstr>System architecture overview</vt:lpstr>
      <vt:lpstr>Juju intro</vt:lpstr>
      <vt:lpstr>Example use cases</vt:lpstr>
      <vt:lpstr>Juju model</vt:lpstr>
      <vt:lpstr>Juju provider interface</vt:lpstr>
      <vt:lpstr>Juju bootstrap process</vt:lpstr>
      <vt:lpstr>Juju bootstrap finalizer</vt:lpstr>
      <vt:lpstr>jujud the agent</vt:lpstr>
      <vt:lpstr>Charm intro</vt:lpstr>
      <vt:lpstr>Charm intro</vt:lpstr>
      <vt:lpstr>Reactive workload &amp; layer</vt:lpstr>
      <vt:lpstr>Charm interface parity</vt:lpstr>
      <vt:lpstr>Hooks</vt:lpstr>
      <vt:lpstr>States</vt:lpstr>
      <vt:lpstr>Demo: chained-states</vt:lpstr>
      <vt:lpstr>Charm deploy</vt:lpstr>
      <vt:lpstr>Workload orchestration sequence diagram</vt:lpstr>
      <vt:lpstr>Deployment pattern 1 – pooled resource</vt:lpstr>
      <vt:lpstr>Juju+MaaS setup</vt:lpstr>
      <vt:lpstr>Pattern 1 example – Juju + MaaS</vt:lpstr>
      <vt:lpstr>Deployment pattern 2 -- ondemand</vt:lpstr>
      <vt:lpstr>Juju+LXD setup</vt:lpstr>
      <vt:lpstr>Deploy before &amp; after</vt:lpstr>
      <vt:lpstr>Constraints</vt:lpstr>
      <vt:lpstr>Juju status</vt:lpstr>
      <vt:lpstr>Demo: Openstack deploy (70s)</vt:lpstr>
      <vt:lpstr>Charm development</vt:lpstr>
      <vt:lpstr>Write charm</vt:lpstr>
      <vt:lpstr>Code tree</vt:lpstr>
      <vt:lpstr>Dist tree ($ charm build)</vt:lpstr>
      <vt:lpstr>CentOS compatibility</vt:lpstr>
      <vt:lpstr>Slide 36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912</cp:revision>
  <dcterms:created xsi:type="dcterms:W3CDTF">2016-12-01T13:15:27Z</dcterms:created>
  <dcterms:modified xsi:type="dcterms:W3CDTF">2017-04-21T17:56:24Z</dcterms:modified>
</cp:coreProperties>
</file>